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Nunito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0" Type="http://schemas.openxmlformats.org/officeDocument/2006/relationships/font" Target="fonts/Nunito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Nuni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Nunito-regular.fntdata"/><Relationship Id="rId8" Type="http://schemas.openxmlformats.org/officeDocument/2006/relationships/font" Target="fonts/Nunito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upload.wikimedia.org/wikipedia/commons/thumb/e/e3/Courtroom_setting.jpg/1600px-Courtroom_setting.jpg?20210515133616" TargetMode="External"/><Relationship Id="rId3" Type="http://schemas.openxmlformats.org/officeDocument/2006/relationships/hyperlink" Target="https://creativecommons.org/licenses/by-sa/2.0/deed.en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 Credit: “</a:t>
            </a:r>
            <a:r>
              <a:rPr lang="en" u="sng">
                <a:solidFill>
                  <a:schemeClr val="hlink"/>
                </a:solidFill>
                <a:hlinkClick r:id="rId2"/>
              </a:rPr>
              <a:t>Courtroom setting</a:t>
            </a:r>
            <a:r>
              <a:rPr lang="en"/>
              <a:t>” by Jeffrey Beall is licensed by </a:t>
            </a:r>
            <a:r>
              <a:rPr lang="en" u="sng">
                <a:solidFill>
                  <a:schemeClr val="hlink"/>
                </a:solidFill>
                <a:hlinkClick r:id="rId3"/>
              </a:rPr>
              <a:t>CC BY-SA 2.0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2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35" name="Google Shape;35;p2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" name="Google Shape;119;p11"/>
          <p:cNvSpPr txBox="1"/>
          <p:nvPr>
            <p:ph hasCustomPrompt="1" type="title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/>
          <p:nvPr>
            <p:ph idx="1" type="body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AUTOLAYOUT">
    <p:bg>
      <p:bgPr>
        <a:solidFill>
          <a:srgbClr val="FFFFFF"/>
        </a:solidFill>
      </p:bgPr>
    </p:bg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13"/>
          <p:cNvSpPr txBox="1"/>
          <p:nvPr>
            <p:ph type="title"/>
          </p:nvPr>
        </p:nvSpPr>
        <p:spPr>
          <a:xfrm>
            <a:off x="291875" y="406900"/>
            <a:ext cx="3039600" cy="13887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chemeClr val="dk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chemeClr val="dk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chemeClr val="dk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chemeClr val="dk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chemeClr val="dk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chemeClr val="dk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chemeClr val="dk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27" name="Google Shape;127;p13"/>
          <p:cNvSpPr txBox="1"/>
          <p:nvPr>
            <p:ph idx="1" type="body"/>
          </p:nvPr>
        </p:nvSpPr>
        <p:spPr>
          <a:xfrm>
            <a:off x="291938" y="2053718"/>
            <a:ext cx="3039600" cy="23781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rmAutofit/>
          </a:bodyPr>
          <a:lstStyle>
            <a:lvl1pPr indent="-3302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  <a:defRPr sz="1600">
                <a:solidFill>
                  <a:schemeClr val="dk2"/>
                </a:solidFill>
              </a:defRPr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 sz="1400">
                <a:solidFill>
                  <a:schemeClr val="dk2"/>
                </a:solidFill>
              </a:defRPr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■"/>
              <a:defRPr sz="1400">
                <a:solidFill>
                  <a:schemeClr val="dk2"/>
                </a:solidFill>
              </a:defRPr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 sz="1400">
                <a:solidFill>
                  <a:schemeClr val="dk2"/>
                </a:solidFill>
              </a:defRPr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 sz="1400">
                <a:solidFill>
                  <a:schemeClr val="dk2"/>
                </a:solidFill>
              </a:defRPr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■"/>
              <a:defRPr sz="1400">
                <a:solidFill>
                  <a:schemeClr val="dk2"/>
                </a:solidFill>
              </a:defRPr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 sz="1400">
                <a:solidFill>
                  <a:schemeClr val="dk2"/>
                </a:solidFill>
              </a:defRPr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 sz="1400">
                <a:solidFill>
                  <a:schemeClr val="dk2"/>
                </a:solidFill>
              </a:defRPr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■"/>
              <a:defRPr sz="1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28" name="Google Shape;12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3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8" name="Google Shape;48;p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chemeClr val="dk2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4" name="Google Shape;54;p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1" name="Google Shape;61;p5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2" name="Google Shape;62;p5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3" name="Google Shape;63;p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chemeClr val="dk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9" name="Google Shape;69;p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solidFill>
          <a:schemeClr val="accent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7"/>
          <p:cNvSpPr txBox="1"/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7"/>
          <p:cNvSpPr txBox="1"/>
          <p:nvPr>
            <p:ph idx="1" type="body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6" name="Google Shape;76;p7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3" name="Google Shape;93;p8"/>
          <p:cNvSpPr txBox="1"/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4" name="Google Shape;94;p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9"/>
          <p:cNvSpPr txBox="1"/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0" name="Google Shape;100;p9"/>
          <p:cNvSpPr txBox="1"/>
          <p:nvPr>
            <p:ph idx="1" type="subTitle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Google Shape;101;p9"/>
          <p:cNvSpPr txBox="1"/>
          <p:nvPr>
            <p:ph idx="2" type="body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2" name="Google Shape;102;p9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solidFill>
          <a:schemeClr val="accen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0"/>
          <p:cNvSpPr txBox="1"/>
          <p:nvPr>
            <p:ph idx="1" type="body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8" name="Google Shape;108;p10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hift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4"/>
          <p:cNvSpPr txBox="1"/>
          <p:nvPr>
            <p:ph type="title"/>
          </p:nvPr>
        </p:nvSpPr>
        <p:spPr>
          <a:xfrm>
            <a:off x="291875" y="406900"/>
            <a:ext cx="3039600" cy="1030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latin typeface="Impact"/>
                <a:ea typeface="Impact"/>
                <a:cs typeface="Impact"/>
                <a:sym typeface="Impact"/>
              </a:rPr>
              <a:t>Voir Dire</a:t>
            </a:r>
            <a:endParaRPr sz="60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134" name="Google Shape;134;p14"/>
          <p:cNvSpPr txBox="1"/>
          <p:nvPr>
            <p:ph idx="1" type="body"/>
          </p:nvPr>
        </p:nvSpPr>
        <p:spPr>
          <a:xfrm>
            <a:off x="291950" y="1383250"/>
            <a:ext cx="3208500" cy="351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0000"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3000"/>
              <a:t>French for “to speak the truth”</a:t>
            </a:r>
            <a:endParaRPr sz="30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3000"/>
              <a:t>The process through which potential jurors are questioned by either the judge or lawyer to determine their suitability for jury service.</a:t>
            </a:r>
            <a:endParaRPr sz="3000"/>
          </a:p>
        </p:txBody>
      </p:sp>
      <p:sp>
        <p:nvSpPr>
          <p:cNvPr id="135" name="Google Shape;135;p14"/>
          <p:cNvSpPr/>
          <p:nvPr/>
        </p:nvSpPr>
        <p:spPr>
          <a:xfrm>
            <a:off x="4232750" y="0"/>
            <a:ext cx="4911300" cy="5143500"/>
          </a:xfrm>
          <a:prstGeom prst="parallelogram">
            <a:avLst>
              <a:gd fmla="val 25000" name="adj"/>
            </a:avLst>
          </a:prstGeom>
          <a:solidFill>
            <a:srgbClr val="FFFFFF"/>
          </a:solidFill>
          <a:ln>
            <a:noFill/>
          </a:ln>
          <a:effectLst>
            <a:outerShdw blurRad="50800" rotWithShape="0" algn="tl" dist="38100">
              <a:srgbClr val="000000">
                <a:alpha val="298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14"/>
          <p:cNvSpPr/>
          <p:nvPr/>
        </p:nvSpPr>
        <p:spPr>
          <a:xfrm>
            <a:off x="3331550" y="0"/>
            <a:ext cx="5633700" cy="5143500"/>
          </a:xfrm>
          <a:prstGeom prst="parallelogram">
            <a:avLst>
              <a:gd fmla="val 24220" name="adj"/>
            </a:avLst>
          </a:prstGeom>
          <a:solidFill>
            <a:srgbClr val="EEEEEE">
              <a:alpha val="67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7" name="Google Shape;137;p14"/>
          <p:cNvPicPr preferRelativeResize="0"/>
          <p:nvPr/>
        </p:nvPicPr>
        <p:blipFill rotWithShape="1">
          <a:blip r:embed="rId3">
            <a:alphaModFix/>
          </a:blip>
          <a:srcRect b="0" l="9303" r="9303" t="0"/>
          <a:stretch/>
        </p:blipFill>
        <p:spPr>
          <a:xfrm>
            <a:off x="3562350" y="0"/>
            <a:ext cx="5581800" cy="5143500"/>
          </a:xfrm>
          <a:prstGeom prst="parallelogram">
            <a:avLst>
              <a:gd fmla="val 23683" name="adj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